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1" r:id="rId4"/>
    <p:sldId id="262" r:id="rId5"/>
    <p:sldId id="259" r:id="rId6"/>
    <p:sldId id="260" r:id="rId7"/>
    <p:sldId id="264" r:id="rId8"/>
    <p:sldId id="258" r:id="rId9"/>
    <p:sldId id="263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2271CE-08F0-4A36-A55C-B7CF03CBC1C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D1847338-0C6D-4ADC-B702-2B7EA5970953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3200" b="1" i="1" dirty="0" smtClean="0"/>
            <a:t>1</a:t>
          </a:r>
          <a:r>
            <a:rPr lang="es-CO" sz="2400" dirty="0" smtClean="0"/>
            <a:t>. Jesús purificó el templo por segunda vez (Lucas 19:45-46), y disputó con los fariseos en cuanto a Su autoridad. </a:t>
          </a:r>
          <a:endParaRPr lang="es-CO" sz="2400" dirty="0"/>
        </a:p>
      </dgm:t>
    </dgm:pt>
    <dgm:pt modelId="{B4810B65-768D-4704-B001-887E987B4B45}" type="parTrans" cxnId="{BE2DA9E7-A9AC-48AB-BABB-A2B4692C5137}">
      <dgm:prSet/>
      <dgm:spPr/>
      <dgm:t>
        <a:bodyPr/>
        <a:lstStyle/>
        <a:p>
          <a:endParaRPr lang="es-CO"/>
        </a:p>
      </dgm:t>
    </dgm:pt>
    <dgm:pt modelId="{353E7FEE-5961-4665-A20E-C1F4F947C868}" type="sibTrans" cxnId="{BE2DA9E7-A9AC-48AB-BABB-A2B4692C5137}">
      <dgm:prSet/>
      <dgm:spPr/>
      <dgm:t>
        <a:bodyPr/>
        <a:lstStyle/>
        <a:p>
          <a:endParaRPr lang="es-CO"/>
        </a:p>
      </dgm:t>
    </dgm:pt>
    <dgm:pt modelId="{8F4BFA2A-6B89-49E7-B7AF-3EB5610D2AB6}">
      <dgm:prSet custT="1"/>
      <dgm:spPr>
        <a:solidFill>
          <a:srgbClr val="0070C0"/>
        </a:solidFill>
      </dgm:spPr>
      <dgm:t>
        <a:bodyPr/>
        <a:lstStyle/>
        <a:p>
          <a:pPr rtl="0"/>
          <a:r>
            <a:rPr lang="es-CO" sz="2800" b="1" i="1" dirty="0" smtClean="0"/>
            <a:t>2</a:t>
          </a:r>
          <a:r>
            <a:rPr lang="es-CO" sz="2000" dirty="0" smtClean="0"/>
            <a:t>. Jesús entregó su Discurso de los Olivos sobre los últimos tiempos y enseñó muchas cosas, incluyendo las señales de Su segunda venida (Mat.24).</a:t>
          </a:r>
          <a:endParaRPr lang="es-CO" sz="2000" dirty="0"/>
        </a:p>
      </dgm:t>
    </dgm:pt>
    <dgm:pt modelId="{5977A124-88C0-4675-89CF-A887B3B93B6D}" type="parTrans" cxnId="{6C1DCDE3-13F4-4DBD-850D-A5BC103FB27C}">
      <dgm:prSet/>
      <dgm:spPr/>
      <dgm:t>
        <a:bodyPr/>
        <a:lstStyle/>
        <a:p>
          <a:endParaRPr lang="es-CO"/>
        </a:p>
      </dgm:t>
    </dgm:pt>
    <dgm:pt modelId="{B90856C9-80D7-4045-9BD5-C159029E13A7}" type="sibTrans" cxnId="{6C1DCDE3-13F4-4DBD-850D-A5BC103FB27C}">
      <dgm:prSet/>
      <dgm:spPr/>
      <dgm:t>
        <a:bodyPr/>
        <a:lstStyle/>
        <a:p>
          <a:endParaRPr lang="es-CO"/>
        </a:p>
      </dgm:t>
    </dgm:pt>
    <dgm:pt modelId="{54EDF908-C7B7-4D98-978F-69FC0CAEF61C}">
      <dgm:prSet custT="1"/>
      <dgm:spPr>
        <a:solidFill>
          <a:srgbClr val="002060"/>
        </a:solidFill>
      </dgm:spPr>
      <dgm:t>
        <a:bodyPr/>
        <a:lstStyle/>
        <a:p>
          <a:pPr rtl="0"/>
          <a:r>
            <a:rPr lang="es-CO" sz="2800" b="1" i="1" dirty="0" smtClean="0"/>
            <a:t>3</a:t>
          </a:r>
          <a:r>
            <a:rPr lang="es-CO" sz="2000" dirty="0" smtClean="0"/>
            <a:t>. Jesús comió la Última Cena con sus discípulos en el aposento alto (Lucas 22:7-38), y luego se fue al huerto de Getsemaní para orar mientras esperaba la llegada de Su Hora. </a:t>
          </a:r>
          <a:endParaRPr lang="es-CO" sz="2000" dirty="0"/>
        </a:p>
      </dgm:t>
    </dgm:pt>
    <dgm:pt modelId="{04A1199E-5489-4307-82E9-5C698368EE7D}" type="parTrans" cxnId="{C936C3E8-4477-4199-BF81-48639D8FDD5C}">
      <dgm:prSet/>
      <dgm:spPr/>
      <dgm:t>
        <a:bodyPr/>
        <a:lstStyle/>
        <a:p>
          <a:endParaRPr lang="es-CO"/>
        </a:p>
      </dgm:t>
    </dgm:pt>
    <dgm:pt modelId="{C0F1E7A5-4328-4DFC-A3BC-7AE7A544710F}" type="sibTrans" cxnId="{C936C3E8-4477-4199-BF81-48639D8FDD5C}">
      <dgm:prSet/>
      <dgm:spPr/>
      <dgm:t>
        <a:bodyPr/>
        <a:lstStyle/>
        <a:p>
          <a:endParaRPr lang="es-CO"/>
        </a:p>
      </dgm:t>
    </dgm:pt>
    <dgm:pt modelId="{F31EA800-041D-42DA-B88E-B8732534EC5D}" type="pres">
      <dgm:prSet presAssocID="{472271CE-08F0-4A36-A55C-B7CF03CBC1C2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287FD803-60A6-49F3-A301-42AB19BC3E63}" type="pres">
      <dgm:prSet presAssocID="{D1847338-0C6D-4ADC-B702-2B7EA5970953}" presName="composite" presStyleCnt="0"/>
      <dgm:spPr/>
    </dgm:pt>
    <dgm:pt modelId="{A6E7EB32-E919-4BEF-9427-D1797BA90791}" type="pres">
      <dgm:prSet presAssocID="{D1847338-0C6D-4ADC-B702-2B7EA5970953}" presName="imgShp" presStyleLbl="fgImgPlace1" presStyleIdx="0" presStyleCnt="3" custLinFactNeighborX="-63525" custLinFactNeighborY="-87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2A51F6E-C9AF-45C4-93B2-6C4A0CB12CAA}" type="pres">
      <dgm:prSet presAssocID="{D1847338-0C6D-4ADC-B702-2B7EA5970953}" presName="txShp" presStyleLbl="node1" presStyleIdx="0" presStyleCnt="3" custScaleX="12863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FC232F0-411C-450C-9AFA-DC27EA5A71A9}" type="pres">
      <dgm:prSet presAssocID="{353E7FEE-5961-4665-A20E-C1F4F947C868}" presName="spacing" presStyleCnt="0"/>
      <dgm:spPr/>
    </dgm:pt>
    <dgm:pt modelId="{D0AA9A12-878D-4DEF-97B1-F238024EBB28}" type="pres">
      <dgm:prSet presAssocID="{8F4BFA2A-6B89-49E7-B7AF-3EB5610D2AB6}" presName="composite" presStyleCnt="0"/>
      <dgm:spPr/>
    </dgm:pt>
    <dgm:pt modelId="{5CB429A0-F6F8-4F87-A504-32C4414D98C3}" type="pres">
      <dgm:prSet presAssocID="{8F4BFA2A-6B89-49E7-B7AF-3EB5610D2AB6}" presName="imgShp" presStyleLbl="fgImgPlace1" presStyleIdx="1" presStyleCnt="3" custLinFactNeighborX="-65255" custLinFactNeighborY="2017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EB990448-CA9C-4613-B49B-532F40B94A4D}" type="pres">
      <dgm:prSet presAssocID="{8F4BFA2A-6B89-49E7-B7AF-3EB5610D2AB6}" presName="txShp" presStyleLbl="node1" presStyleIdx="1" presStyleCnt="3" custScaleX="128316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871E9A6-2471-4DD2-84D6-DDDA56F81584}" type="pres">
      <dgm:prSet presAssocID="{B90856C9-80D7-4045-9BD5-C159029E13A7}" presName="spacing" presStyleCnt="0"/>
      <dgm:spPr/>
    </dgm:pt>
    <dgm:pt modelId="{EDC88708-9506-4569-B1EC-C068D9438C46}" type="pres">
      <dgm:prSet presAssocID="{54EDF908-C7B7-4D98-978F-69FC0CAEF61C}" presName="composite" presStyleCnt="0"/>
      <dgm:spPr/>
    </dgm:pt>
    <dgm:pt modelId="{7B6B8D9F-58D4-40F5-927E-F2DF3AC4286B}" type="pres">
      <dgm:prSet presAssocID="{54EDF908-C7B7-4D98-978F-69FC0CAEF61C}" presName="imgShp" presStyleLbl="fgImgPlace1" presStyleIdx="2" presStyleCnt="3" custLinFactNeighborX="-63525" custLinFactNeighborY="-7876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0D2D27AE-8821-4AE6-BA12-E46FBF590595}" type="pres">
      <dgm:prSet presAssocID="{54EDF908-C7B7-4D98-978F-69FC0CAEF61C}" presName="txShp" presStyleLbl="node1" presStyleIdx="2" presStyleCnt="3" custScaleX="12908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A2D7709A-F274-421E-8E20-69C8E4AD6C8B}" type="presOf" srcId="{54EDF908-C7B7-4D98-978F-69FC0CAEF61C}" destId="{0D2D27AE-8821-4AE6-BA12-E46FBF590595}" srcOrd="0" destOrd="0" presId="urn:microsoft.com/office/officeart/2005/8/layout/vList3"/>
    <dgm:cxn modelId="{0F252B4A-537B-4A62-BA79-8037ACA5B141}" type="presOf" srcId="{472271CE-08F0-4A36-A55C-B7CF03CBC1C2}" destId="{F31EA800-041D-42DA-B88E-B8732534EC5D}" srcOrd="0" destOrd="0" presId="urn:microsoft.com/office/officeart/2005/8/layout/vList3"/>
    <dgm:cxn modelId="{6FE7C90B-FF77-4409-8BBD-660F5CACB312}" type="presOf" srcId="{8F4BFA2A-6B89-49E7-B7AF-3EB5610D2AB6}" destId="{EB990448-CA9C-4613-B49B-532F40B94A4D}" srcOrd="0" destOrd="0" presId="urn:microsoft.com/office/officeart/2005/8/layout/vList3"/>
    <dgm:cxn modelId="{C936C3E8-4477-4199-BF81-48639D8FDD5C}" srcId="{472271CE-08F0-4A36-A55C-B7CF03CBC1C2}" destId="{54EDF908-C7B7-4D98-978F-69FC0CAEF61C}" srcOrd="2" destOrd="0" parTransId="{04A1199E-5489-4307-82E9-5C698368EE7D}" sibTransId="{C0F1E7A5-4328-4DFC-A3BC-7AE7A544710F}"/>
    <dgm:cxn modelId="{BE2DA9E7-A9AC-48AB-BABB-A2B4692C5137}" srcId="{472271CE-08F0-4A36-A55C-B7CF03CBC1C2}" destId="{D1847338-0C6D-4ADC-B702-2B7EA5970953}" srcOrd="0" destOrd="0" parTransId="{B4810B65-768D-4704-B001-887E987B4B45}" sibTransId="{353E7FEE-5961-4665-A20E-C1F4F947C868}"/>
    <dgm:cxn modelId="{C0C263EF-7233-410B-8A6D-FFD7CA12444A}" type="presOf" srcId="{D1847338-0C6D-4ADC-B702-2B7EA5970953}" destId="{E2A51F6E-C9AF-45C4-93B2-6C4A0CB12CAA}" srcOrd="0" destOrd="0" presId="urn:microsoft.com/office/officeart/2005/8/layout/vList3"/>
    <dgm:cxn modelId="{6C1DCDE3-13F4-4DBD-850D-A5BC103FB27C}" srcId="{472271CE-08F0-4A36-A55C-B7CF03CBC1C2}" destId="{8F4BFA2A-6B89-49E7-B7AF-3EB5610D2AB6}" srcOrd="1" destOrd="0" parTransId="{5977A124-88C0-4675-89CF-A887B3B93B6D}" sibTransId="{B90856C9-80D7-4045-9BD5-C159029E13A7}"/>
    <dgm:cxn modelId="{CE21899C-CBC0-4B95-9F6E-DA10FFFEC71E}" type="presParOf" srcId="{F31EA800-041D-42DA-B88E-B8732534EC5D}" destId="{287FD803-60A6-49F3-A301-42AB19BC3E63}" srcOrd="0" destOrd="0" presId="urn:microsoft.com/office/officeart/2005/8/layout/vList3"/>
    <dgm:cxn modelId="{F330AFDF-11C7-4D22-B32F-99B0B08FB845}" type="presParOf" srcId="{287FD803-60A6-49F3-A301-42AB19BC3E63}" destId="{A6E7EB32-E919-4BEF-9427-D1797BA90791}" srcOrd="0" destOrd="0" presId="urn:microsoft.com/office/officeart/2005/8/layout/vList3"/>
    <dgm:cxn modelId="{03FC307F-96A2-4015-A482-A443AACE78F8}" type="presParOf" srcId="{287FD803-60A6-49F3-A301-42AB19BC3E63}" destId="{E2A51F6E-C9AF-45C4-93B2-6C4A0CB12CAA}" srcOrd="1" destOrd="0" presId="urn:microsoft.com/office/officeart/2005/8/layout/vList3"/>
    <dgm:cxn modelId="{DDA741A9-16DF-4F5E-9479-E7B555B2F570}" type="presParOf" srcId="{F31EA800-041D-42DA-B88E-B8732534EC5D}" destId="{BFC232F0-411C-450C-9AFA-DC27EA5A71A9}" srcOrd="1" destOrd="0" presId="urn:microsoft.com/office/officeart/2005/8/layout/vList3"/>
    <dgm:cxn modelId="{09DB94C4-9325-4691-84EB-4667A0EBEF2A}" type="presParOf" srcId="{F31EA800-041D-42DA-B88E-B8732534EC5D}" destId="{D0AA9A12-878D-4DEF-97B1-F238024EBB28}" srcOrd="2" destOrd="0" presId="urn:microsoft.com/office/officeart/2005/8/layout/vList3"/>
    <dgm:cxn modelId="{8126F38E-D273-4A92-A5F0-A94122F5E121}" type="presParOf" srcId="{D0AA9A12-878D-4DEF-97B1-F238024EBB28}" destId="{5CB429A0-F6F8-4F87-A504-32C4414D98C3}" srcOrd="0" destOrd="0" presId="urn:microsoft.com/office/officeart/2005/8/layout/vList3"/>
    <dgm:cxn modelId="{A165AC29-4AF3-46B6-8F13-BAFBDAE3DBC7}" type="presParOf" srcId="{D0AA9A12-878D-4DEF-97B1-F238024EBB28}" destId="{EB990448-CA9C-4613-B49B-532F40B94A4D}" srcOrd="1" destOrd="0" presId="urn:microsoft.com/office/officeart/2005/8/layout/vList3"/>
    <dgm:cxn modelId="{D26F43AD-1A2E-440E-9257-5635293B30CC}" type="presParOf" srcId="{F31EA800-041D-42DA-B88E-B8732534EC5D}" destId="{4871E9A6-2471-4DD2-84D6-DDDA56F81584}" srcOrd="3" destOrd="0" presId="urn:microsoft.com/office/officeart/2005/8/layout/vList3"/>
    <dgm:cxn modelId="{24FD52BA-2120-4308-8ADD-08019710F3BB}" type="presParOf" srcId="{F31EA800-041D-42DA-B88E-B8732534EC5D}" destId="{EDC88708-9506-4569-B1EC-C068D9438C46}" srcOrd="4" destOrd="0" presId="urn:microsoft.com/office/officeart/2005/8/layout/vList3"/>
    <dgm:cxn modelId="{B3469547-D7DF-4E15-9362-94B8ECB5C3BF}" type="presParOf" srcId="{EDC88708-9506-4569-B1EC-C068D9438C46}" destId="{7B6B8D9F-58D4-40F5-927E-F2DF3AC4286B}" srcOrd="0" destOrd="0" presId="urn:microsoft.com/office/officeart/2005/8/layout/vList3"/>
    <dgm:cxn modelId="{17EAC519-1DE3-4CCA-BBB8-5C90DE0BC49A}" type="presParOf" srcId="{EDC88708-9506-4569-B1EC-C068D9438C46}" destId="{0D2D27AE-8821-4AE6-BA12-E46FBF59059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A51F6E-C9AF-45C4-93B2-6C4A0CB12CAA}">
      <dsp:nvSpPr>
        <dsp:cNvPr id="0" name=""/>
        <dsp:cNvSpPr/>
      </dsp:nvSpPr>
      <dsp:spPr>
        <a:xfrm rot="10800000">
          <a:off x="588178" y="1040"/>
          <a:ext cx="6960546" cy="120055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9410" tIns="121920" rIns="227584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3200" b="1" i="1" kern="1200" dirty="0" smtClean="0"/>
            <a:t>1</a:t>
          </a:r>
          <a:r>
            <a:rPr lang="es-CO" sz="2400" kern="1200" dirty="0" smtClean="0"/>
            <a:t>. Jesús purificó el templo por segunda vez (Lucas 19:45-46), y disputó con los fariseos en cuanto a Su autoridad. </a:t>
          </a:r>
          <a:endParaRPr lang="es-CO" sz="2400" kern="1200" dirty="0"/>
        </a:p>
      </dsp:txBody>
      <dsp:txXfrm rot="10800000">
        <a:off x="888315" y="1040"/>
        <a:ext cx="6660409" cy="1200550"/>
      </dsp:txXfrm>
    </dsp:sp>
    <dsp:sp modelId="{A6E7EB32-E919-4BEF-9427-D1797BA90791}">
      <dsp:nvSpPr>
        <dsp:cNvPr id="0" name=""/>
        <dsp:cNvSpPr/>
      </dsp:nvSpPr>
      <dsp:spPr>
        <a:xfrm>
          <a:off x="5" y="0"/>
          <a:ext cx="1200550" cy="1200550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990448-CA9C-4613-B49B-532F40B94A4D}">
      <dsp:nvSpPr>
        <dsp:cNvPr id="0" name=""/>
        <dsp:cNvSpPr/>
      </dsp:nvSpPr>
      <dsp:spPr>
        <a:xfrm rot="10800000">
          <a:off x="596836" y="1559964"/>
          <a:ext cx="6943231" cy="1200550"/>
        </a:xfrm>
        <a:prstGeom prst="homePlate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9410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i="1" kern="1200" dirty="0" smtClean="0"/>
            <a:t>2</a:t>
          </a:r>
          <a:r>
            <a:rPr lang="es-CO" sz="2000" kern="1200" dirty="0" smtClean="0"/>
            <a:t>. Jesús entregó su Discurso de los Olivos sobre los últimos tiempos y enseñó muchas cosas, incluyendo las señales de Su segunda venida (Mat.24).</a:t>
          </a:r>
          <a:endParaRPr lang="es-CO" sz="2000" kern="1200" dirty="0"/>
        </a:p>
      </dsp:txBody>
      <dsp:txXfrm rot="10800000">
        <a:off x="896973" y="1559964"/>
        <a:ext cx="6643094" cy="1200550"/>
      </dsp:txXfrm>
    </dsp:sp>
    <dsp:sp modelId="{5CB429A0-F6F8-4F87-A504-32C4414D98C3}">
      <dsp:nvSpPr>
        <dsp:cNvPr id="0" name=""/>
        <dsp:cNvSpPr/>
      </dsp:nvSpPr>
      <dsp:spPr>
        <a:xfrm>
          <a:off x="0" y="1584179"/>
          <a:ext cx="1200550" cy="1200550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2D27AE-8821-4AE6-BA12-E46FBF590595}">
      <dsp:nvSpPr>
        <dsp:cNvPr id="0" name=""/>
        <dsp:cNvSpPr/>
      </dsp:nvSpPr>
      <dsp:spPr>
        <a:xfrm rot="10800000">
          <a:off x="576057" y="3118888"/>
          <a:ext cx="6984788" cy="1200550"/>
        </a:xfrm>
        <a:prstGeom prst="homePlate">
          <a:avLst/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9410" tIns="106680" rIns="199136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1" i="1" kern="1200" dirty="0" smtClean="0"/>
            <a:t>3</a:t>
          </a:r>
          <a:r>
            <a:rPr lang="es-CO" sz="2000" kern="1200" dirty="0" smtClean="0"/>
            <a:t>. Jesús comió la Última Cena con sus discípulos en el aposento alto (Lucas 22:7-38), y luego se fue al huerto de Getsemaní para orar mientras esperaba la llegada de Su Hora. </a:t>
          </a:r>
          <a:endParaRPr lang="es-CO" sz="2000" kern="1200" dirty="0"/>
        </a:p>
      </dsp:txBody>
      <dsp:txXfrm rot="10800000">
        <a:off x="876194" y="3118888"/>
        <a:ext cx="6684651" cy="1200550"/>
      </dsp:txXfrm>
    </dsp:sp>
    <dsp:sp modelId="{7B6B8D9F-58D4-40F5-927E-F2DF3AC4286B}">
      <dsp:nvSpPr>
        <dsp:cNvPr id="0" name=""/>
        <dsp:cNvSpPr/>
      </dsp:nvSpPr>
      <dsp:spPr>
        <a:xfrm>
          <a:off x="5" y="3024333"/>
          <a:ext cx="1200550" cy="1200550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3663BB-FE10-4900-836D-31821602F2EB}" type="datetimeFigureOut">
              <a:rPr lang="es-CO" smtClean="0"/>
              <a:t>04/06/2015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853EE-4DFA-42F0-BB63-D8824B1B0523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24647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853EE-4DFA-42F0-BB63-D8824B1B0523}" type="slidenum">
              <a:rPr lang="es-CO" smtClean="0"/>
              <a:t>4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85930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04/06/2015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Proceso predefinido"/>
          <p:cNvSpPr/>
          <p:nvPr/>
        </p:nvSpPr>
        <p:spPr>
          <a:xfrm>
            <a:off x="409897" y="476672"/>
            <a:ext cx="8424936" cy="2304256"/>
          </a:xfrm>
          <a:prstGeom prst="flowChartPredefinedProces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Algerian" pitchFamily="82" charset="0"/>
              </a:rPr>
              <a:t>¿Qué es la Semana de la Pasión </a:t>
            </a:r>
            <a:endParaRPr lang="es-CO" sz="3600" dirty="0" smtClean="0">
              <a:latin typeface="Algerian" pitchFamily="82" charset="0"/>
            </a:endParaRPr>
          </a:p>
          <a:p>
            <a:pPr algn="ctr"/>
            <a:r>
              <a:rPr lang="es-CO" sz="3600" dirty="0" smtClean="0">
                <a:latin typeface="Algerian" pitchFamily="82" charset="0"/>
              </a:rPr>
              <a:t>o </a:t>
            </a:r>
            <a:r>
              <a:rPr lang="es-CO" sz="3600" dirty="0">
                <a:latin typeface="Algerian" pitchFamily="82" charset="0"/>
              </a:rPr>
              <a:t>la Semana Santa</a:t>
            </a:r>
            <a:r>
              <a:rPr lang="es-CO" sz="3600" dirty="0" smtClean="0">
                <a:latin typeface="Algerian" pitchFamily="82" charset="0"/>
              </a:rPr>
              <a:t>?</a:t>
            </a:r>
            <a:endParaRPr lang="es-CO" sz="3600" dirty="0">
              <a:latin typeface="Algerian" pitchFamily="8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068960"/>
            <a:ext cx="525658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Menos"/>
          <p:cNvSpPr/>
          <p:nvPr/>
        </p:nvSpPr>
        <p:spPr>
          <a:xfrm>
            <a:off x="1979712" y="5982059"/>
            <a:ext cx="5400600" cy="4572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5 Menos"/>
          <p:cNvSpPr/>
          <p:nvPr/>
        </p:nvSpPr>
        <p:spPr>
          <a:xfrm>
            <a:off x="971600" y="6028876"/>
            <a:ext cx="7272808" cy="914400"/>
          </a:xfrm>
          <a:prstGeom prst="mathMinus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7555651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0070C0"/>
          </a:solidFill>
        </p:spPr>
        <p:txBody>
          <a:bodyPr>
            <a:noAutofit/>
          </a:bodyPr>
          <a:lstStyle/>
          <a:p>
            <a:r>
              <a:rPr lang="es-CO" sz="3600" dirty="0">
                <a:solidFill>
                  <a:srgbClr val="FFFF00"/>
                </a:solidFill>
              </a:rPr>
              <a:t>Pregunta: </a:t>
            </a:r>
            <a:r>
              <a:rPr lang="es-CO" sz="3600" b="1" dirty="0">
                <a:solidFill>
                  <a:srgbClr val="FFFF00"/>
                </a:solidFill>
                <a:latin typeface="Agency FB" pitchFamily="34" charset="0"/>
              </a:rPr>
              <a:t>"¿Qué es la Semana de la </a:t>
            </a:r>
            <a:r>
              <a:rPr lang="es-CO" sz="3600" b="1" dirty="0" smtClean="0">
                <a:solidFill>
                  <a:srgbClr val="FFFF00"/>
                </a:solidFill>
                <a:latin typeface="Agency FB" pitchFamily="34" charset="0"/>
              </a:rPr>
              <a:t>Pasión</a:t>
            </a:r>
            <a:br>
              <a:rPr lang="es-CO" sz="3600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CO" sz="3600" b="1" dirty="0" smtClean="0">
                <a:solidFill>
                  <a:srgbClr val="FFFF00"/>
                </a:solidFill>
                <a:latin typeface="Agency FB" pitchFamily="34" charset="0"/>
              </a:rPr>
              <a:t> o </a:t>
            </a:r>
            <a:r>
              <a:rPr lang="es-CO" sz="3600" b="1" dirty="0">
                <a:solidFill>
                  <a:srgbClr val="FFFF00"/>
                </a:solidFill>
                <a:latin typeface="Agency FB" pitchFamily="34" charset="0"/>
              </a:rPr>
              <a:t>la Semana Santa?"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627784" y="1600200"/>
            <a:ext cx="3888432" cy="2548879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La </a:t>
            </a:r>
            <a:r>
              <a:rPr lang="es-CO" sz="2400" dirty="0"/>
              <a:t>Semana de la Pasión (también conocida como la Semana Santa) es el tiempo desde el Domingo de Ramos hasta el Domingo de Pascua (el Domingo de Resurrección). </a:t>
            </a:r>
            <a:endParaRPr lang="es-CO" sz="24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2088232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4824"/>
            <a:ext cx="216024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71600" y="5085184"/>
            <a:ext cx="6912768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La Semana de la Pasión se llama así debido a la pasión con la que Jesús voluntariamente fue a la cruz para pagar por los pecados de su pueblo. </a:t>
            </a:r>
          </a:p>
        </p:txBody>
      </p:sp>
      <p:sp>
        <p:nvSpPr>
          <p:cNvPr id="5" name="4 Flecha curvada hacia arriba"/>
          <p:cNvSpPr/>
          <p:nvPr/>
        </p:nvSpPr>
        <p:spPr>
          <a:xfrm>
            <a:off x="2627784" y="4221088"/>
            <a:ext cx="4067944" cy="504056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05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1662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800" dirty="0" smtClean="0"/>
              <a:t>La </a:t>
            </a:r>
            <a:r>
              <a:rPr lang="es-CO" sz="2800" dirty="0"/>
              <a:t>Semana de la </a:t>
            </a:r>
            <a:r>
              <a:rPr lang="es-CO" sz="2800" dirty="0" smtClean="0"/>
              <a:t>Pasión, el evento más extraordinario de la humanidad, fue registrada por los cuatro evangelistas, y se </a:t>
            </a:r>
            <a:r>
              <a:rPr lang="es-CO" sz="2800" dirty="0"/>
              <a:t>describe en </a:t>
            </a:r>
            <a:r>
              <a:rPr lang="es-CO" sz="2800" dirty="0" smtClean="0">
                <a:solidFill>
                  <a:srgbClr val="FF0000"/>
                </a:solidFill>
              </a:rPr>
              <a:t>Mateo 21-27, Marcos 11-15, Lucas 19-23, </a:t>
            </a:r>
            <a:r>
              <a:rPr lang="es-CO" sz="2800" dirty="0">
                <a:solidFill>
                  <a:srgbClr val="FF0000"/>
                </a:solidFill>
              </a:rPr>
              <a:t>y </a:t>
            </a:r>
            <a:r>
              <a:rPr lang="es-CO" sz="2800" dirty="0" smtClean="0">
                <a:solidFill>
                  <a:srgbClr val="FF0000"/>
                </a:solidFill>
              </a:rPr>
              <a:t>Juan 12-19</a:t>
            </a:r>
            <a:r>
              <a:rPr lang="es-CO" sz="2800" dirty="0" smtClean="0"/>
              <a:t>. </a:t>
            </a:r>
          </a:p>
          <a:p>
            <a:pPr marL="0" indent="0" algn="ctr">
              <a:buNone/>
            </a:pPr>
            <a:r>
              <a:rPr lang="es-CO" sz="2800" dirty="0" smtClean="0"/>
              <a:t>La </a:t>
            </a:r>
            <a:r>
              <a:rPr lang="es-CO" sz="2800" dirty="0"/>
              <a:t>Semana </a:t>
            </a:r>
            <a:r>
              <a:rPr lang="es-CO" sz="2800" dirty="0" smtClean="0"/>
              <a:t>de la Pasión </a:t>
            </a:r>
            <a:r>
              <a:rPr lang="es-CO" sz="2800" dirty="0"/>
              <a:t>comienza con la entrada triunfal </a:t>
            </a:r>
            <a:r>
              <a:rPr lang="es-CO" sz="2800" dirty="0" smtClean="0"/>
              <a:t>de Jesús a la ciudad de Jerusalén, y se conoce como el </a:t>
            </a:r>
            <a:r>
              <a:rPr lang="es-CO" sz="2800" dirty="0"/>
              <a:t>Domingo de </a:t>
            </a:r>
            <a:r>
              <a:rPr lang="es-CO" sz="2800" dirty="0" smtClean="0"/>
              <a:t>Ramos, cuando el Salvador entró a la ciudad cabalgando </a:t>
            </a:r>
            <a:r>
              <a:rPr lang="es-CO" sz="2800" dirty="0"/>
              <a:t>sobre un asno como fue </a:t>
            </a:r>
            <a:r>
              <a:rPr lang="es-CO" sz="2800" dirty="0" smtClean="0"/>
              <a:t>profetizado 510 años antes </a:t>
            </a:r>
            <a:r>
              <a:rPr lang="es-CO" sz="2800" dirty="0"/>
              <a:t>en </a:t>
            </a:r>
            <a:r>
              <a:rPr lang="es-CO" sz="2800" dirty="0">
                <a:solidFill>
                  <a:srgbClr val="FF0000"/>
                </a:solidFill>
              </a:rPr>
              <a:t>Zacarías 9:9</a:t>
            </a:r>
            <a:r>
              <a:rPr lang="es-CO" sz="2800" dirty="0" smtClean="0">
                <a:solidFill>
                  <a:srgbClr val="FF0000"/>
                </a:solidFill>
              </a:rPr>
              <a:t>. </a:t>
            </a:r>
            <a:r>
              <a:rPr lang="es-CO" sz="2800" b="1" dirty="0" smtClean="0">
                <a:latin typeface="Agency FB" pitchFamily="34" charset="0"/>
              </a:rPr>
              <a:t>«Alégrate </a:t>
            </a:r>
            <a:r>
              <a:rPr lang="es-CO" sz="2800" b="1" dirty="0">
                <a:latin typeface="Agency FB" pitchFamily="34" charset="0"/>
              </a:rPr>
              <a:t>mucho, hija de Sion; da voces de júbilo, hija de Jerusalén; he aquí tu rey vendrá a ti, justo y salvador, humilde, y cabalgando sobre un asno, sobre un pollino hijo de </a:t>
            </a:r>
            <a:r>
              <a:rPr lang="es-CO" sz="2800" b="1" dirty="0" smtClean="0">
                <a:latin typeface="Agency FB" pitchFamily="34" charset="0"/>
              </a:rPr>
              <a:t>asna»</a:t>
            </a:r>
            <a:r>
              <a:rPr lang="es-CO" sz="3600" dirty="0" smtClean="0"/>
              <a:t>. </a:t>
            </a:r>
            <a:endParaRPr lang="es-CO" sz="2800" b="1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671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lecha curvada hacia la derecha"/>
          <p:cNvSpPr/>
          <p:nvPr/>
        </p:nvSpPr>
        <p:spPr>
          <a:xfrm rot="16200000">
            <a:off x="5773662" y="3114493"/>
            <a:ext cx="1206327" cy="416721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768752" cy="850106"/>
          </a:xfrm>
          <a:solidFill>
            <a:srgbClr val="002060"/>
          </a:solidFill>
        </p:spPr>
        <p:txBody>
          <a:bodyPr>
            <a:noAutofit/>
          </a:bodyPr>
          <a:lstStyle/>
          <a:p>
            <a:r>
              <a:rPr lang="es-CO" sz="3200" b="1" dirty="0" smtClean="0">
                <a:solidFill>
                  <a:schemeClr val="bg1"/>
                </a:solidFill>
              </a:rPr>
              <a:t>Cronograma de la vida de Jesús:</a:t>
            </a:r>
            <a:br>
              <a:rPr lang="es-CO" sz="3200" b="1" dirty="0" smtClean="0">
                <a:solidFill>
                  <a:schemeClr val="bg1"/>
                </a:solidFill>
              </a:rPr>
            </a:br>
            <a:r>
              <a:rPr lang="es-CO" sz="3200" b="1" dirty="0" smtClean="0">
                <a:solidFill>
                  <a:schemeClr val="bg1"/>
                </a:solidFill>
              </a:rPr>
              <a:t> Todo estaba debidamente profetizado</a:t>
            </a:r>
            <a:endParaRPr lang="es-CO" sz="32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482" y="3293529"/>
            <a:ext cx="1095050" cy="1301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140968"/>
            <a:ext cx="1906448" cy="1301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1219" y="3211710"/>
            <a:ext cx="1209675" cy="1301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1150" y="3293529"/>
            <a:ext cx="1224136" cy="1301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lecha curvada hacia la derecha"/>
          <p:cNvSpPr/>
          <p:nvPr/>
        </p:nvSpPr>
        <p:spPr>
          <a:xfrm rot="16200000">
            <a:off x="3021955" y="2384884"/>
            <a:ext cx="1288147" cy="554461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606982" y="5157191"/>
            <a:ext cx="1744388" cy="369332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</a:rPr>
              <a:t>33 años y medio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6298612" y="4972525"/>
            <a:ext cx="1120820" cy="369332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</a:rPr>
              <a:t>Ocho días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79512" y="5877272"/>
            <a:ext cx="8672020" cy="64633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</a:rPr>
              <a:t>«Porque </a:t>
            </a:r>
            <a:r>
              <a:rPr lang="es-CO" b="1" dirty="0">
                <a:solidFill>
                  <a:schemeClr val="bg1"/>
                </a:solidFill>
              </a:rPr>
              <a:t>de tal manera amó Dios al mundo, que ha dado a su Hijo unigénito, para que todo aquel que en él cree, no se pierda, mas tenga vida </a:t>
            </a:r>
            <a:r>
              <a:rPr lang="es-CO" b="1" dirty="0" smtClean="0">
                <a:solidFill>
                  <a:schemeClr val="bg1"/>
                </a:solidFill>
              </a:rPr>
              <a:t>eterna» Juan 3.16.</a:t>
            </a:r>
            <a:endParaRPr lang="es-CO" b="1" dirty="0">
              <a:solidFill>
                <a:schemeClr val="bg1"/>
              </a:solidFill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056" y="1196752"/>
            <a:ext cx="990600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493" y="1254274"/>
            <a:ext cx="1066800" cy="1238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lecha curvada hacia la derecha"/>
          <p:cNvSpPr/>
          <p:nvPr/>
        </p:nvSpPr>
        <p:spPr>
          <a:xfrm rot="16200000">
            <a:off x="4417790" y="748606"/>
            <a:ext cx="646806" cy="427940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3787998" y="2056619"/>
            <a:ext cx="1741182" cy="369332"/>
          </a:xfrm>
          <a:prstGeom prst="rect">
            <a:avLst/>
          </a:prstGeom>
          <a:solidFill>
            <a:srgbClr val="002060"/>
          </a:solidFill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</a:rPr>
              <a:t>3 años y medio </a:t>
            </a:r>
            <a:r>
              <a:rPr lang="es-CO" b="1" dirty="0" smtClean="0">
                <a:solidFill>
                  <a:schemeClr val="bg1"/>
                </a:solidFill>
              </a:rPr>
              <a:t>.</a:t>
            </a:r>
            <a:endParaRPr lang="es-CO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89280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1224136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/>
              <a:t>La Semana de la Pasión </a:t>
            </a:r>
            <a:r>
              <a:rPr lang="es-CO" dirty="0" smtClean="0"/>
              <a:t>anunciada aproximadamente 569 años y medio antes en </a:t>
            </a:r>
            <a:r>
              <a:rPr lang="es-CO" dirty="0" smtClean="0">
                <a:solidFill>
                  <a:srgbClr val="FF0000"/>
                </a:solidFill>
              </a:rPr>
              <a:t>Daniel 9:27</a:t>
            </a:r>
            <a:r>
              <a:rPr lang="es-CO" dirty="0" smtClean="0"/>
              <a:t>, incluye </a:t>
            </a:r>
            <a:r>
              <a:rPr lang="es-CO" dirty="0"/>
              <a:t>varios eventos memorables. </a:t>
            </a:r>
            <a:endParaRPr lang="es-CO" dirty="0" smtClean="0"/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1722418300"/>
              </p:ext>
            </p:extLst>
          </p:nvPr>
        </p:nvGraphicFramePr>
        <p:xfrm>
          <a:off x="539552" y="2132856"/>
          <a:ext cx="8136904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630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509120"/>
            <a:ext cx="6480719" cy="1607815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6</a:t>
            </a:r>
            <a:r>
              <a:rPr lang="es-CO" sz="2400" dirty="0" smtClean="0"/>
              <a:t>.  </a:t>
            </a:r>
            <a:r>
              <a:rPr lang="es-CO" sz="2400" dirty="0"/>
              <a:t>Jesús fue crucificado en el Gólgota el día antes del día de reposo, </a:t>
            </a:r>
            <a:r>
              <a:rPr lang="es-CO" sz="2400" dirty="0" smtClean="0"/>
              <a:t>Sábado, fue </a:t>
            </a:r>
            <a:r>
              <a:rPr lang="es-CO" sz="2400" dirty="0"/>
              <a:t>sepultado y permaneció en la tumba hasta el domingo, el día después del día de reposo, y luego resucitó gloriosamente</a:t>
            </a:r>
            <a:r>
              <a:rPr lang="es-CO" sz="2400" dirty="0" smtClean="0"/>
              <a:t>.</a:t>
            </a:r>
            <a:endParaRPr lang="es-CO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63024"/>
            <a:ext cx="216024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397206"/>
            <a:ext cx="1933947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4509120"/>
            <a:ext cx="1933947" cy="15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63024"/>
            <a:ext cx="6336704" cy="14465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b="1" i="1" dirty="0">
                <a:solidFill>
                  <a:srgbClr val="FF0000"/>
                </a:solidFill>
              </a:rPr>
              <a:t>4</a:t>
            </a:r>
            <a:r>
              <a:rPr lang="es-CO" sz="2000" dirty="0"/>
              <a:t>. Fue aquí que Jesús, después de haber sido traicionado por Judas, fue arrestado y sometido a varios juicios injustos ante los principales sacerdotes, Poncio Pilato y Herodes </a:t>
            </a:r>
            <a:r>
              <a:rPr lang="es-CO" sz="2000" dirty="0">
                <a:solidFill>
                  <a:srgbClr val="FF0000"/>
                </a:solidFill>
              </a:rPr>
              <a:t>(Lucas 22:54-23:25; Mat.26:59-61).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95536" y="2397206"/>
            <a:ext cx="6480720" cy="175432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CO" sz="2800" b="1" i="1" dirty="0">
                <a:solidFill>
                  <a:srgbClr val="FF0000"/>
                </a:solidFill>
              </a:rPr>
              <a:t>5</a:t>
            </a:r>
            <a:r>
              <a:rPr lang="es-CO" sz="2000" dirty="0"/>
              <a:t>. Tras los juicios, Jesús fue azotado a manos de los soldados romanos, y luego, se vio obligado a llevar su propio instrumento de ejecución (la Cruz) a través de las calles de Jerusalén a lo largo de lo que se conoce como la Vía Dolorosa (el camino de los dolores).</a:t>
            </a:r>
          </a:p>
        </p:txBody>
      </p:sp>
    </p:spTree>
    <p:extLst>
      <p:ext uri="{BB962C8B-B14F-4D97-AF65-F5344CB8AC3E}">
        <p14:creationId xmlns:p14="http://schemas.microsoft.com/office/powerpoint/2010/main" val="13763185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7666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La Biblia registra que Jesús realizó la purificación del templo dos veces: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La </a:t>
            </a:r>
            <a:r>
              <a:rPr lang="es-CO" sz="2800" dirty="0"/>
              <a:t>primera purificación ocurrió en la primavera (marzo-mayo) del año 28 d. C., al comienzo de la primera parte del ministerio de Jesús en Judea </a:t>
            </a:r>
            <a:r>
              <a:rPr lang="es-CO" sz="2800" dirty="0">
                <a:solidFill>
                  <a:srgbClr val="FF0000"/>
                </a:solidFill>
              </a:rPr>
              <a:t>(ver </a:t>
            </a:r>
            <a:r>
              <a:rPr lang="es-CO" sz="2800" dirty="0" smtClean="0">
                <a:solidFill>
                  <a:srgbClr val="FF0000"/>
                </a:solidFill>
              </a:rPr>
              <a:t>Juan2:13-17).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La segunda ocurrió en esta ocasión al finalizar su ministerio terrenal </a:t>
            </a:r>
            <a:r>
              <a:rPr lang="es-CO" sz="2800" dirty="0" smtClean="0">
                <a:solidFill>
                  <a:srgbClr val="FF0000"/>
                </a:solidFill>
              </a:rPr>
              <a:t>(Luc.19:45,46)</a:t>
            </a:r>
            <a:r>
              <a:rPr lang="es-CO" sz="2800" dirty="0" smtClean="0"/>
              <a:t>, lo que indica la persistencia del hombre por pervertir las cosas que Dios ha estipulado que son sagradas, su casa de oración. Y a la vez, nos enseña el celo que Dios tiene por sus cosas, el cual no puede ser modificado por el tiempo, ya que Jesús es «</a:t>
            </a:r>
            <a:r>
              <a:rPr lang="es-CO" sz="2800" b="1" dirty="0" smtClean="0">
                <a:latin typeface="Agency FB" pitchFamily="34" charset="0"/>
              </a:rPr>
              <a:t>el mismo ayer, hoy y por los siglos</a:t>
            </a:r>
            <a:r>
              <a:rPr lang="es-CO" sz="2800" dirty="0" smtClean="0"/>
              <a:t>» </a:t>
            </a:r>
            <a:r>
              <a:rPr lang="es-CO" sz="2800" dirty="0" smtClean="0">
                <a:solidFill>
                  <a:srgbClr val="FF0000"/>
                </a:solidFill>
              </a:rPr>
              <a:t>Heb.13:8. </a:t>
            </a:r>
            <a:r>
              <a:rPr lang="es-CO" sz="2800" dirty="0" smtClean="0">
                <a:solidFill>
                  <a:srgbClr val="FF0000"/>
                </a:solidFill>
              </a:rPr>
              <a:t> </a:t>
            </a:r>
            <a:r>
              <a:rPr lang="es-CO" sz="2800" dirty="0" smtClean="0"/>
              <a:t>Carácter que es compartido con el Padre, en quien no hay «</a:t>
            </a:r>
            <a:r>
              <a:rPr lang="es-CO" sz="2800" b="1" dirty="0" smtClean="0">
                <a:latin typeface="Agency FB" pitchFamily="34" charset="0"/>
              </a:rPr>
              <a:t>Mudanza ni sombra de variación</a:t>
            </a:r>
            <a:r>
              <a:rPr lang="es-CO" sz="2800" dirty="0" smtClean="0"/>
              <a:t>» </a:t>
            </a:r>
            <a:r>
              <a:rPr lang="es-CO" sz="2800" dirty="0" smtClean="0">
                <a:solidFill>
                  <a:srgbClr val="FF0000"/>
                </a:solidFill>
              </a:rPr>
              <a:t>Sant.1:17.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38148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688632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Esta semana es </a:t>
            </a:r>
            <a:r>
              <a:rPr lang="es-CO" sz="2800" dirty="0"/>
              <a:t>conocida como la Semana de la Pasión </a:t>
            </a:r>
            <a:r>
              <a:rPr lang="es-CO" sz="2800" dirty="0" smtClean="0"/>
              <a:t> </a:t>
            </a:r>
            <a:r>
              <a:rPr lang="es-CO" sz="2800" dirty="0"/>
              <a:t>porque en ese tiempo, </a:t>
            </a:r>
            <a:r>
              <a:rPr lang="es-CO" sz="2800" dirty="0" smtClean="0"/>
              <a:t>Jesucristo, nuestro Salvador, </a:t>
            </a:r>
            <a:r>
              <a:rPr lang="es-CO" sz="2800" dirty="0"/>
              <a:t>reveló </a:t>
            </a:r>
            <a:r>
              <a:rPr lang="es-CO" sz="2800" dirty="0" smtClean="0"/>
              <a:t>Su amor </a:t>
            </a:r>
            <a:r>
              <a:rPr lang="es-CO" sz="2800" dirty="0"/>
              <a:t>por nosotros en </a:t>
            </a:r>
            <a:r>
              <a:rPr lang="es-CO" sz="2800" dirty="0" smtClean="0"/>
              <a:t>la </a:t>
            </a:r>
            <a:r>
              <a:rPr lang="es-CO" sz="2800" dirty="0"/>
              <a:t>que sufrió voluntariamente en nuestro lugar</a:t>
            </a:r>
            <a:r>
              <a:rPr lang="es-CO" sz="2800" dirty="0" smtClean="0"/>
              <a:t>.</a:t>
            </a:r>
          </a:p>
          <a:p>
            <a:pPr marL="0" indent="0" algn="ctr">
              <a:buNone/>
            </a:pPr>
            <a:r>
              <a:rPr lang="es-CO" sz="2800" dirty="0" smtClean="0"/>
              <a:t> </a:t>
            </a:r>
          </a:p>
          <a:p>
            <a:pPr marL="0" indent="0" algn="ctr">
              <a:buNone/>
            </a:pPr>
            <a:r>
              <a:rPr lang="es-CO" sz="2800" dirty="0" smtClean="0"/>
              <a:t>¿</a:t>
            </a:r>
            <a:r>
              <a:rPr lang="es-CO" sz="2800" dirty="0"/>
              <a:t>Cuál debe ser nuestra actitud durante la Semana </a:t>
            </a:r>
            <a:r>
              <a:rPr lang="es-CO" sz="2800" dirty="0" smtClean="0"/>
              <a:t>de pación? </a:t>
            </a:r>
          </a:p>
          <a:p>
            <a:pPr marL="0" indent="0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¡</a:t>
            </a:r>
            <a:r>
              <a:rPr lang="es-CO" sz="2800" dirty="0"/>
              <a:t>Debemos ser apasionados de nuestra adoración de Jesús y en nuestra proclamación de su </a:t>
            </a:r>
            <a:r>
              <a:rPr lang="es-CO" sz="2800" dirty="0" smtClean="0"/>
              <a:t>Evangelio</a:t>
            </a:r>
            <a:r>
              <a:rPr lang="es-CO" dirty="0"/>
              <a:t>.</a:t>
            </a:r>
            <a:r>
              <a:rPr lang="es-CO" dirty="0" smtClean="0"/>
              <a:t> Lo cual también debemos hacer todos los días, sin olvidar que Él está vivo intercediendo por nosotros en el Santuario celestial!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3395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7416824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635896" y="1854762"/>
            <a:ext cx="41044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 smtClean="0"/>
              <a:t>…….</a:t>
            </a:r>
            <a:r>
              <a:rPr lang="es-CO" sz="3600" b="1" dirty="0" smtClean="0"/>
              <a:t>los </a:t>
            </a:r>
            <a:r>
              <a:rPr lang="es-CO" sz="3600" b="1" dirty="0"/>
              <a:t>que le adoran, en espíritu y en verdad es necesario que adoren.</a:t>
            </a:r>
          </a:p>
        </p:txBody>
      </p:sp>
    </p:spTree>
    <p:extLst>
      <p:ext uri="{BB962C8B-B14F-4D97-AF65-F5344CB8AC3E}">
        <p14:creationId xmlns:p14="http://schemas.microsoft.com/office/powerpoint/2010/main" val="11932692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772</Words>
  <Application>Microsoft Office PowerPoint</Application>
  <PresentationFormat>Presentación en pantalla (4:3)</PresentationFormat>
  <Paragraphs>31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Tema de Office</vt:lpstr>
      <vt:lpstr>Presentación de PowerPoint</vt:lpstr>
      <vt:lpstr>Pregunta: "¿Qué es la Semana de la Pasión  o la Semana Santa?"</vt:lpstr>
      <vt:lpstr>Presentación de PowerPoint</vt:lpstr>
      <vt:lpstr>Cronograma de la vida de Jesús:  Todo estaba debidamente profetizado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¿Qué es la Semana de la Pasión / la Semana Santa? </dc:title>
  <dc:creator>FAMILIA FIERRO CH</dc:creator>
  <cp:lastModifiedBy>HUMBERTO</cp:lastModifiedBy>
  <cp:revision>43</cp:revision>
  <dcterms:created xsi:type="dcterms:W3CDTF">2014-08-18T23:24:07Z</dcterms:created>
  <dcterms:modified xsi:type="dcterms:W3CDTF">2015-06-05T03:45:35Z</dcterms:modified>
</cp:coreProperties>
</file>